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8" r:id="rId1"/>
    <p:sldMasterId id="2147483699" r:id="rId2"/>
    <p:sldMasterId id="2147483700" r:id="rId3"/>
  </p:sldMasterIdLst>
  <p:notesMasterIdLst>
    <p:notesMasterId r:id="rId1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" panose="00000500000000000000" pitchFamily="2" charset="-52"/>
      <p:regular r:id="rId24"/>
      <p:bold r:id="rId25"/>
      <p:italic r:id="rId26"/>
      <p:boldItalic r:id="rId27"/>
    </p:embeddedFont>
    <p:embeddedFont>
      <p:font typeface="Montserrat ExtraBold" panose="00000900000000000000" pitchFamily="2" charset="-52"/>
      <p:bold r:id="rId28"/>
      <p:boldItalic r:id="rId29"/>
    </p:embeddedFont>
    <p:embeddedFont>
      <p:font typeface="Montserrat Medium" panose="00000600000000000000" pitchFamily="2" charset="-52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10" d="100"/>
          <a:sy n="210" d="100"/>
        </p:scale>
        <p:origin x="22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0db4cbd64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220db4cbd64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220db4cbd64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20ec95d9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g2420ec95d92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20ec95d9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g2420ec95d92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20ec95d9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8" name="Google Shape;328;g2420ec95d92_0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20ec95d9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g2420ec95d92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20ec95d9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g2420ec95d92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20db4cbd64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220db4cbd64_0_2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g220db4cbd64_0_2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d2db771b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22d2db771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03056f52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2403056f52b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20ec95d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g2420ec95d92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20ec95d9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g2420ec95d92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20ec95d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g2420ec95d92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20ec95d9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g2420ec95d92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20ec95d9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g2420ec95d92_0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20ec95d9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g2420ec95d92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1">
  <p:cSld name="TITLE_AND_BODY 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3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>
  <p:cSld name="TITLE_AND_BODY 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 txBox="1">
            <a:spLocks noGrp="1"/>
          </p:cNvSpPr>
          <p:nvPr>
            <p:ph type="title"/>
          </p:nvPr>
        </p:nvSpPr>
        <p:spPr>
          <a:xfrm>
            <a:off x="822960" y="274320"/>
            <a:ext cx="7521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6"/>
          <p:cNvSpPr txBox="1">
            <a:spLocks noGrp="1"/>
          </p:cNvSpPr>
          <p:nvPr>
            <p:ph type="body" idx="1"/>
          </p:nvPr>
        </p:nvSpPr>
        <p:spPr>
          <a:xfrm>
            <a:off x="822960" y="825471"/>
            <a:ext cx="7521000" cy="26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p36"/>
          <p:cNvSpPr txBox="1">
            <a:spLocks noGrp="1"/>
          </p:cNvSpPr>
          <p:nvPr>
            <p:ph type="dt" idx="10"/>
          </p:nvPr>
        </p:nvSpPr>
        <p:spPr>
          <a:xfrm rot="-1985953">
            <a:off x="308933" y="4391234"/>
            <a:ext cx="1960664" cy="17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36"/>
          <p:cNvSpPr txBox="1">
            <a:spLocks noGrp="1"/>
          </p:cNvSpPr>
          <p:nvPr>
            <p:ph type="ftr" idx="11"/>
          </p:nvPr>
        </p:nvSpPr>
        <p:spPr>
          <a:xfrm>
            <a:off x="3517514" y="4713842"/>
            <a:ext cx="4724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36"/>
          <p:cNvSpPr>
            <a:spLocks noGrp="1"/>
          </p:cNvSpPr>
          <p:nvPr>
            <p:ph type="sldNum" idx="12"/>
          </p:nvPr>
        </p:nvSpPr>
        <p:spPr>
          <a:xfrm>
            <a:off x="8401038" y="4628117"/>
            <a:ext cx="502800" cy="3771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7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9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3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1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41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4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6" name="Google Shape;196;p4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>
            <a:spLocks noGrp="1"/>
          </p:cNvSpPr>
          <p:nvPr>
            <p:ph type="title" hasCustomPrompt="1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9" name="Google Shape;199;p43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p4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 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4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4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4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>
  <p:cSld name="SECTION_HEADER 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>
  <p:cSld name="TITLE_AND_TWO_COLUMNS 2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1" name="Google Shape;211;p46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2" name="Google Shape;212;p4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>
  <p:cSld name="TITLE_ONLY 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 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8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8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4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 2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 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0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50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5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 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1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1" name="Google Shape;231;p5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 2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2"/>
          <p:cNvSpPr txBox="1">
            <a:spLocks noGrp="1"/>
          </p:cNvSpPr>
          <p:nvPr>
            <p:ph type="title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2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5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Flax23/QA-Learn.gi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"/>
            <a:ext cx="9144000" cy="514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544" y="4263375"/>
            <a:ext cx="2430000" cy="37411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4"/>
          <p:cNvSpPr txBox="1"/>
          <p:nvPr/>
        </p:nvSpPr>
        <p:spPr>
          <a:xfrm>
            <a:off x="2603551" y="355350"/>
            <a:ext cx="39369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Программа повышения квалификации</a:t>
            </a:r>
            <a:endParaRPr sz="14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6" name="Google Shape;246;p54"/>
          <p:cNvSpPr/>
          <p:nvPr/>
        </p:nvSpPr>
        <p:spPr>
          <a:xfrm>
            <a:off x="473200" y="982050"/>
            <a:ext cx="78966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2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Тестировщик программного обеспечения</a:t>
            </a:r>
            <a:endParaRPr sz="2000" b="1" i="0" u="none" strike="noStrike" cap="non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" name="Google Shape;247;p54"/>
          <p:cNvSpPr txBox="1"/>
          <p:nvPr/>
        </p:nvSpPr>
        <p:spPr>
          <a:xfrm>
            <a:off x="540550" y="1619875"/>
            <a:ext cx="8308800" cy="16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Итоговый проект </a:t>
            </a:r>
            <a:endParaRPr sz="27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“Комплексное тестирование платформы </a:t>
            </a:r>
            <a:r>
              <a:rPr lang="en-US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natanet.ru</a:t>
            </a: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4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54"/>
          <p:cNvSpPr txBox="1"/>
          <p:nvPr/>
        </p:nvSpPr>
        <p:spPr>
          <a:xfrm>
            <a:off x="44150" y="3525375"/>
            <a:ext cx="426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1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Преподаватель: Гриненко В.В.</a:t>
            </a:r>
            <a:endParaRPr sz="180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4811199" y="3442575"/>
            <a:ext cx="41811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Выполнил: </a:t>
            </a:r>
            <a:r>
              <a:rPr lang="ru-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Соколов</a:t>
            </a:r>
            <a:r>
              <a:rPr lang="ru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И.В</a:t>
            </a: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Поток ТП-</a:t>
            </a:r>
            <a:r>
              <a:rPr lang="ru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848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3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63"/>
          <p:cNvSpPr txBox="1"/>
          <p:nvPr/>
        </p:nvSpPr>
        <p:spPr>
          <a:xfrm>
            <a:off x="356280" y="567349"/>
            <a:ext cx="8082900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url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= "https://idemo.bspb.ru"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service = Service('F:/Python/</a:t>
            </a: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pythonProject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/Selenium _test/chromedriver.exe')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 = </a:t>
            </a: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webdriver.Chrome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(service=service)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# </a:t>
            </a:r>
            <a:r>
              <a:rPr lang="ru-RU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Переход на сайт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driver.get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url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=</a:t>
            </a: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url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time.sleep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(1)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# </a:t>
            </a:r>
            <a:r>
              <a:rPr lang="ru-RU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Размер окна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driver.set_window_size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(1366, 1330)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# </a:t>
            </a:r>
            <a:r>
              <a:rPr lang="ru-RU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Авторизация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(By.NAME, "username").clear()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(By.NAME, "username").</a:t>
            </a: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send_keys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("demo")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(By.NAME, "password").clear()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(By.NAME, "password").</a:t>
            </a: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send_keys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("demo")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(By.ID, "login-button").click()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# </a:t>
            </a:r>
            <a:r>
              <a:rPr lang="ru-RU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Ввод кода безопасности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(By.ID, "</a:t>
            </a: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otp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-code").clear()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(By.ID, "</a:t>
            </a: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otp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-code").</a:t>
            </a: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send_keys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("0000")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(By.ID, "login-</a:t>
            </a: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otp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-button").click()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# </a:t>
            </a:r>
            <a:r>
              <a:rPr lang="ru-RU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Раздел банковских карт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By.XPATH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"//*[@id='cards-overview-index']").click()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By.XPATH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"/html/body/div[2]/div/div[2]/div[2]/div[6]/div[1]/ul[1]/li[1]/ul/li[9]/a").click()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By.XPATH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"/html/body/div[2]/div/div[2]/div[2]/div[6]/div[2]/div[9]/div[1]/div[2]/</a:t>
            </a: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").click()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# </a:t>
            </a:r>
            <a:r>
              <a:rPr lang="ru-RU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Переименование карты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By.XPATH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"//*[@id='card-details-ownbank-10104']/div[1]/div[2]/form/input[3]").clear()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By.XPATH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"//*[@id='card-details-ownbank-10104']/div[1]/div[2]/form/input[3]").send_keys("</a:t>
            </a:r>
            <a:r>
              <a:rPr lang="ru-RU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ХОКЕЙ")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By.XPATH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"//*[@id='card-details-ownbank-10104']/div[1]/div[2]/form/button").click()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time.sleep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(5)</a:t>
            </a:r>
            <a:endParaRPr lang="ru-RU"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6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4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6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B5DD46-A755-4262-A4D0-5395740E3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36" y="592220"/>
            <a:ext cx="5220579" cy="43556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5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выполнения автотеста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6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60AB6A-0184-48ED-B914-5EDB4ADBF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59" y="669870"/>
            <a:ext cx="4169989" cy="40740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6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 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6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805EAA-EB50-466F-A2E0-237B2C230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800" y="1105469"/>
            <a:ext cx="3745362" cy="18472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3DFFA9-811E-49F6-A13C-18F4CF86CDF2}"/>
              </a:ext>
            </a:extLst>
          </p:cNvPr>
          <p:cNvSpPr txBox="1"/>
          <p:nvPr/>
        </p:nvSpPr>
        <p:spPr>
          <a:xfrm>
            <a:off x="350293" y="1105469"/>
            <a:ext cx="381227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/>
              <a:t>В ходе проверки веб-платформы </a:t>
            </a:r>
            <a:r>
              <a:rPr lang="en-US" sz="1000" dirty="0"/>
              <a:t>natanet.ru</a:t>
            </a:r>
            <a:r>
              <a:rPr lang="ru-RU" sz="1000" dirty="0"/>
              <a:t> были написаны 43 тест-кейса.</a:t>
            </a:r>
          </a:p>
          <a:p>
            <a:r>
              <a:rPr lang="ru-RU" sz="1000" dirty="0"/>
              <a:t>В результате проверки был обнаружен 1 баг</a:t>
            </a:r>
            <a:r>
              <a:rPr lang="en-US" sz="1000" dirty="0"/>
              <a:t> </a:t>
            </a:r>
            <a:r>
              <a:rPr lang="ru-RU" sz="1000" dirty="0"/>
              <a:t>с важность «Высокая», в виде битой ссылки.</a:t>
            </a:r>
          </a:p>
          <a:p>
            <a:r>
              <a:rPr lang="ru-RU" sz="1000" dirty="0"/>
              <a:t>Веб-платформа работает стабильно, основная функциональность работоспособна.</a:t>
            </a:r>
          </a:p>
          <a:p>
            <a:endParaRPr lang="ru-RU" sz="1000" dirty="0"/>
          </a:p>
          <a:p>
            <a:r>
              <a:rPr lang="ru-RU" sz="1000" dirty="0"/>
              <a:t>Рекомендации:</a:t>
            </a:r>
          </a:p>
          <a:p>
            <a:r>
              <a:rPr lang="ru-RU" sz="1000" dirty="0"/>
              <a:t>- веб-платформа </a:t>
            </a:r>
            <a:r>
              <a:rPr lang="en-US" sz="1000" dirty="0"/>
              <a:t>natanet.ru</a:t>
            </a:r>
            <a:r>
              <a:rPr lang="ru-RU" sz="1000" dirty="0"/>
              <a:t> стабильна и</a:t>
            </a:r>
            <a:r>
              <a:rPr lang="en-US" sz="1000" dirty="0"/>
              <a:t> </a:t>
            </a:r>
            <a:r>
              <a:rPr lang="ru-RU" sz="1000" dirty="0"/>
              <a:t>рекомендована в </a:t>
            </a:r>
            <a:r>
              <a:rPr lang="ru-RU" sz="1000" dirty="0" err="1"/>
              <a:t>продакшн</a:t>
            </a:r>
            <a:r>
              <a:rPr lang="en-US" sz="1000" dirty="0"/>
              <a:t>;</a:t>
            </a:r>
            <a:endParaRPr lang="ru-RU" sz="1000" dirty="0"/>
          </a:p>
          <a:p>
            <a:r>
              <a:rPr lang="ru-RU" sz="1000" dirty="0"/>
              <a:t>- рекомендуется уделить особое внимание валидации полей всех форм и доработать соответствующий функционал.</a:t>
            </a:r>
          </a:p>
          <a:p>
            <a:endParaRPr lang="ru-RU" sz="1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7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6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F5EB2E-2022-403D-A1B5-F6DF8228A830}"/>
              </a:ext>
            </a:extLst>
          </p:cNvPr>
          <p:cNvSpPr txBox="1"/>
          <p:nvPr/>
        </p:nvSpPr>
        <p:spPr>
          <a:xfrm>
            <a:off x="527714" y="1156923"/>
            <a:ext cx="61505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Исходя из выбранной стратегии были применены следующие виды тестирования:</a:t>
            </a:r>
          </a:p>
          <a:p>
            <a:pPr marL="285750" indent="-285750">
              <a:buFontTx/>
              <a:buChar char="-"/>
            </a:pPr>
            <a:r>
              <a:rPr lang="ru-RU" dirty="0"/>
              <a:t>Функциональное</a:t>
            </a:r>
            <a:r>
              <a:rPr lang="en-US" dirty="0"/>
              <a:t>;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/>
              <a:t>Нефункциональное</a:t>
            </a:r>
            <a:r>
              <a:rPr lang="en-US" dirty="0"/>
              <a:t>;</a:t>
            </a:r>
            <a:r>
              <a:rPr lang="ru-RU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UI\UX</a:t>
            </a:r>
            <a:r>
              <a:rPr lang="ru-RU" dirty="0"/>
              <a:t> тестирование.</a:t>
            </a:r>
          </a:p>
          <a:p>
            <a:r>
              <a:rPr lang="ru-RU" dirty="0"/>
              <a:t> Так же применены следующие техники тест-дизайна:</a:t>
            </a:r>
          </a:p>
          <a:p>
            <a:pPr marL="285750" indent="-285750">
              <a:buFontTx/>
              <a:buChar char="-"/>
            </a:pPr>
            <a:r>
              <a:rPr lang="ru-RU" dirty="0"/>
              <a:t>Эквивалентное разделение</a:t>
            </a:r>
            <a:r>
              <a:rPr lang="en-US" dirty="0"/>
              <a:t>;</a:t>
            </a:r>
          </a:p>
          <a:p>
            <a:pPr marL="285750" indent="-285750">
              <a:buFontTx/>
              <a:buChar char="-"/>
            </a:pPr>
            <a:r>
              <a:rPr lang="ru-RU" dirty="0"/>
              <a:t>Попарное тестирование</a:t>
            </a:r>
            <a:r>
              <a:rPr lang="en-US" dirty="0"/>
              <a:t>;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/>
              <a:t>Доменное тестирование</a:t>
            </a:r>
            <a:r>
              <a:rPr lang="en-US" dirty="0"/>
              <a:t>;</a:t>
            </a:r>
          </a:p>
          <a:p>
            <a:r>
              <a:rPr lang="ru-RU" dirty="0"/>
              <a:t>В результате применения данных видов тестирования и техник-тест дизайна достигнут оптимальный результат с высоким тестовым покрытием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8"/>
          <p:cNvSpPr/>
          <p:nvPr/>
        </p:nvSpPr>
        <p:spPr>
          <a:xfrm>
            <a:off x="456901" y="428184"/>
            <a:ext cx="4844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1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400" b="1" i="0" u="none" strike="noStrike" cap="none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68"/>
          <p:cNvSpPr/>
          <p:nvPr/>
        </p:nvSpPr>
        <p:spPr>
          <a:xfrm>
            <a:off x="214051" y="739884"/>
            <a:ext cx="4375818" cy="99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0" indent="-234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E5CEC"/>
              </a:buClr>
              <a:buSzPts val="1100"/>
              <a:buFont typeface="Montserrat Medium"/>
              <a:buChar char="➜"/>
            </a:pPr>
            <a:endParaRPr lang="en-US" dirty="0">
              <a:solidFill>
                <a:srgbClr val="00396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4290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400" b="0" i="0" u="none" strike="noStrike" cap="none" dirty="0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9869" y="1520213"/>
            <a:ext cx="3990134" cy="311728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08F7BB-E0FB-4E99-9993-947E62579D75}"/>
              </a:ext>
            </a:extLst>
          </p:cNvPr>
          <p:cNvSpPr txBox="1"/>
          <p:nvPr/>
        </p:nvSpPr>
        <p:spPr>
          <a:xfrm>
            <a:off x="359391" y="882623"/>
            <a:ext cx="42126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 процессе изучения программы я получил хорошие базовые знания в сфере тестирования программного обеспечения, познакомился и немного поработал с инструментами, используемыми в тестировании, такими как: XMind, Jira, TestRail, GIT, Postman, MySQL, Selenium IDE, PyCharm. Самостоятельно написал небольшой код на языке Python.</a:t>
            </a:r>
            <a:endParaRPr lang="en-US" sz="14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ru-RU" dirty="0">
                <a:latin typeface="Montserrat"/>
                <a:sym typeface="Montserrat"/>
              </a:rPr>
              <a:t>Освоение материалов у меня не вызвало никаких сложностей</a:t>
            </a:r>
            <a:endParaRPr lang="en-US" dirty="0"/>
          </a:p>
          <a:p>
            <a:endParaRPr lang="en-US" dirty="0"/>
          </a:p>
          <a:p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 моими практическими работами вы можете ознакомиться по ссылке на GIT HUB:</a:t>
            </a:r>
            <a:r>
              <a:rPr lang="ru-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>
                <a:hlinkClick r:id="rId4"/>
              </a:rPr>
              <a:t>https://github.com/Flax23/QA-Learn.git</a:t>
            </a:r>
            <a:endParaRPr lang="ru-RU" dirty="0"/>
          </a:p>
          <a:p>
            <a:endParaRPr lang="ru-RU" dirty="0"/>
          </a:p>
          <a:p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Благодарю за внимание!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5"/>
          <p:cNvSpPr txBox="1">
            <a:spLocks noGrp="1"/>
          </p:cNvSpPr>
          <p:nvPr>
            <p:ph type="title"/>
          </p:nvPr>
        </p:nvSpPr>
        <p:spPr>
          <a:xfrm>
            <a:off x="2911450" y="298725"/>
            <a:ext cx="24495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5"/>
              <a:buFont typeface="Arial"/>
              <a:buNone/>
            </a:pPr>
            <a:r>
              <a:rPr lang="ru" sz="2425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Содержание</a:t>
            </a:r>
            <a:endParaRPr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55"/>
          <p:cNvSpPr txBox="1"/>
          <p:nvPr/>
        </p:nvSpPr>
        <p:spPr>
          <a:xfrm>
            <a:off x="629200" y="1189775"/>
            <a:ext cx="80829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ПО;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ПО;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 (чек-лист, тест-кейсы, баг-репорты);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тест-дизайна;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автотеста;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выполнения автотеста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приложения; 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тестирования.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5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6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5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CE08B8-2C46-41BC-BB95-21BFE3E2D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747" y="719561"/>
            <a:ext cx="7144503" cy="41404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7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5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D429A4-F13C-4640-876D-70BFC528C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774753"/>
            <a:ext cx="8520600" cy="32045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8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чек-лист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5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702C93-A75A-40BB-BEF6-2BAF1E175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769" y="712925"/>
            <a:ext cx="4808491" cy="40816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9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тест-кейсы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DD7E8C-C182-472D-81F1-14CD36393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49" y="823415"/>
            <a:ext cx="8817099" cy="31708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0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баг-репорты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6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326381-A79E-4AFA-9848-C597B824A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8" y="789467"/>
            <a:ext cx="8948382" cy="34674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1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тест-дизайна: чек лист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6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AF9A9B-D4CF-4AA4-B0A7-A36EAB8B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42" y="1037230"/>
            <a:ext cx="7885113" cy="25044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2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тест-дизайна: тест-кейсы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6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5E4E3D-B9BF-4722-9892-8C78C88B8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95" y="809768"/>
            <a:ext cx="8731809" cy="30492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Другая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52E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793</Words>
  <Application>Microsoft Office PowerPoint</Application>
  <PresentationFormat>Экран (16:9)</PresentationFormat>
  <Paragraphs>102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Arial</vt:lpstr>
      <vt:lpstr>Montserrat</vt:lpstr>
      <vt:lpstr>Montserrat ExtraBold</vt:lpstr>
      <vt:lpstr>Montserrat Medium</vt:lpstr>
      <vt:lpstr>Calibri</vt:lpstr>
      <vt:lpstr>Simple Light</vt:lpstr>
      <vt:lpstr>Тема Office</vt:lpstr>
      <vt:lpstr>Simple Light</vt:lpstr>
      <vt:lpstr>Презентация PowerPoint</vt:lpstr>
      <vt:lpstr>Содержание</vt:lpstr>
      <vt:lpstr>Майнд-карта жизненного цикла тестирования ПО</vt:lpstr>
      <vt:lpstr>Майнд-карта методологии разработки ПО</vt:lpstr>
      <vt:lpstr>Тестовая документация: чек-лист</vt:lpstr>
      <vt:lpstr>Тестовая документация: тест-кейсы</vt:lpstr>
      <vt:lpstr>Тестовая документация: баг-репорты</vt:lpstr>
      <vt:lpstr>Применение техник тест-дизайна: чек лист</vt:lpstr>
      <vt:lpstr>Применение техник тест-дизайна: тест-кейсы</vt:lpstr>
      <vt:lpstr>Листинг автотеста</vt:lpstr>
      <vt:lpstr>Листинг автотеста</vt:lpstr>
      <vt:lpstr>Результат выполнения автотеста</vt:lpstr>
      <vt:lpstr>Анализ результатов тестирования выбранного приложения </vt:lpstr>
      <vt:lpstr>Выводы об оптимальности выбранной стратегии тестирования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Илья</cp:lastModifiedBy>
  <cp:revision>16</cp:revision>
  <dcterms:modified xsi:type="dcterms:W3CDTF">2023-07-27T20:26:25Z</dcterms:modified>
</cp:coreProperties>
</file>